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4" r:id="rId8"/>
    <p:sldId id="263" r:id="rId9"/>
    <p:sldId id="265" r:id="rId10"/>
    <p:sldId id="266" r:id="rId11"/>
    <p:sldId id="267"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645" autoAdjust="0"/>
  </p:normalViewPr>
  <p:slideViewPr>
    <p:cSldViewPr>
      <p:cViewPr varScale="1">
        <p:scale>
          <a:sx n="123" d="100"/>
          <a:sy n="123" d="100"/>
        </p:scale>
        <p:origin x="-630"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it-IT" smtClean="0"/>
              <a:t>Fare clic per modificare lo stile del titolo</a:t>
            </a:r>
            <a:endParaRPr kumimoji="0" lang="en-US"/>
          </a:p>
        </p:txBody>
      </p:sp>
      <p:sp>
        <p:nvSpPr>
          <p:cNvPr id="28" name="Segnaposto data 27"/>
          <p:cNvSpPr>
            <a:spLocks noGrp="1"/>
          </p:cNvSpPr>
          <p:nvPr>
            <p:ph type="dt" sz="half" idx="10"/>
          </p:nvPr>
        </p:nvSpPr>
        <p:spPr/>
        <p:txBody>
          <a:bodyPr/>
          <a:lstStyle/>
          <a:p>
            <a:fld id="{99D4BEF9-5862-49BF-ADAC-A7E9CC35A0D1}" type="datetimeFigureOut">
              <a:rPr lang="it-IT" smtClean="0"/>
              <a:t>11/03/2009</a:t>
            </a:fld>
            <a:endParaRPr lang="it-IT"/>
          </a:p>
        </p:txBody>
      </p:sp>
      <p:sp>
        <p:nvSpPr>
          <p:cNvPr id="17" name="Segnaposto piè di pagina 16"/>
          <p:cNvSpPr>
            <a:spLocks noGrp="1"/>
          </p:cNvSpPr>
          <p:nvPr>
            <p:ph type="ftr" sz="quarter" idx="11"/>
          </p:nvPr>
        </p:nvSpPr>
        <p:spPr/>
        <p:txBody>
          <a:bodyPr/>
          <a:lstStyle/>
          <a:p>
            <a:endParaRPr lang="it-IT"/>
          </a:p>
        </p:txBody>
      </p:sp>
      <p:sp>
        <p:nvSpPr>
          <p:cNvPr id="29" name="Segnaposto numero diapositiva 28"/>
          <p:cNvSpPr>
            <a:spLocks noGrp="1"/>
          </p:cNvSpPr>
          <p:nvPr>
            <p:ph type="sldNum" sz="quarter" idx="12"/>
          </p:nvPr>
        </p:nvSpPr>
        <p:spPr/>
        <p:txBody>
          <a:bodyPr/>
          <a:lstStyle/>
          <a:p>
            <a:fld id="{C49D56A4-D747-4D82-AE7F-3CC042025A8F}" type="slidenum">
              <a:rPr lang="it-IT" smtClean="0"/>
              <a:t>‹N›</a:t>
            </a:fld>
            <a:endParaRPr lang="it-IT"/>
          </a:p>
        </p:txBody>
      </p:sp>
      <p:sp>
        <p:nvSpPr>
          <p:cNvPr id="9" name="Sottotito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99D4BEF9-5862-49BF-ADAC-A7E9CC35A0D1}" type="datetimeFigureOut">
              <a:rPr lang="it-IT" smtClean="0"/>
              <a:t>11/03/2009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99D4BEF9-5862-49BF-ADAC-A7E9CC35A0D1}" type="datetimeFigureOut">
              <a:rPr lang="it-IT" smtClean="0"/>
              <a:t>11/03/2009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99D4BEF9-5862-49BF-ADAC-A7E9CC35A0D1}" type="datetimeFigureOut">
              <a:rPr lang="it-IT" smtClean="0"/>
              <a:t>11/03/2009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3">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99D4BEF9-5862-49BF-ADAC-A7E9CC35A0D1}" type="datetimeFigureOut">
              <a:rPr lang="it-IT" smtClean="0"/>
              <a:t>11/03/2009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7924800" y="6416675"/>
            <a:ext cx="762000" cy="365125"/>
          </a:xfrm>
        </p:spPr>
        <p:txBody>
          <a:bodyPr/>
          <a:lstStyle/>
          <a:p>
            <a:fld id="{C49D56A4-D747-4D82-AE7F-3CC042025A8F}"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99D4BEF9-5862-49BF-ADAC-A7E9CC35A0D1}" type="datetimeFigureOut">
              <a:rPr lang="it-IT" smtClean="0"/>
              <a:t>11/03/2009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99D4BEF9-5862-49BF-ADAC-A7E9CC35A0D1}" type="datetimeFigureOut">
              <a:rPr lang="it-IT" smtClean="0"/>
              <a:t>11/03/2009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99D4BEF9-5862-49BF-ADAC-A7E9CC35A0D1}" type="datetimeFigureOut">
              <a:rPr lang="it-IT" smtClean="0"/>
              <a:t>11/03/2009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9D4BEF9-5862-49BF-ADAC-A7E9CC35A0D1}" type="datetimeFigureOut">
              <a:rPr lang="it-IT" smtClean="0"/>
              <a:t>11/03/2009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99D4BEF9-5862-49BF-ADAC-A7E9CC35A0D1}" type="datetimeFigureOut">
              <a:rPr lang="it-IT" smtClean="0"/>
              <a:t>11/03/2009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it-IT" smtClean="0">
                <a:solidFill>
                  <a:schemeClr val="lt1"/>
                </a:solidFill>
                <a:latin typeface="+mn-lt"/>
                <a:ea typeface="+mn-ea"/>
                <a:cs typeface="+mn-cs"/>
              </a:rPr>
              <a:t>Fare clic sull'icona per inserire un'immagine</a:t>
            </a:r>
            <a:endParaRPr kumimoji="0" lang="en-US" dirty="0">
              <a:solidFill>
                <a:schemeClr val="lt1"/>
              </a:solidFill>
              <a:latin typeface="+mn-lt"/>
              <a:ea typeface="+mn-ea"/>
              <a:cs typeface="+mn-cs"/>
            </a:endParaRPr>
          </a:p>
        </p:txBody>
      </p:sp>
      <p:sp>
        <p:nvSpPr>
          <p:cNvPr id="4" name="Segnaposto tes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99D4BEF9-5862-49BF-ADAC-A7E9CC35A0D1}" type="datetimeFigureOut">
              <a:rPr lang="it-IT" smtClean="0"/>
              <a:t>11/03/2009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49D56A4-D747-4D82-AE7F-3CC042025A8F}"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99D4BEF9-5862-49BF-ADAC-A7E9CC35A0D1}" type="datetimeFigureOut">
              <a:rPr lang="it-IT" smtClean="0"/>
              <a:t>11/03/2009</a:t>
            </a:fld>
            <a:endParaRPr lang="it-IT"/>
          </a:p>
        </p:txBody>
      </p:sp>
      <p:sp>
        <p:nvSpPr>
          <p:cNvPr id="3" name="Segnaposto piè di pagina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it-IT"/>
          </a:p>
        </p:txBody>
      </p:sp>
      <p:sp>
        <p:nvSpPr>
          <p:cNvPr id="23" name="Segnaposto numero diapositiva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49D56A4-D747-4D82-AE7F-3CC042025A8F}"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57158" y="714356"/>
            <a:ext cx="8229600" cy="1828800"/>
          </a:xfrm>
        </p:spPr>
        <p:txBody>
          <a:bodyPr/>
          <a:lstStyle/>
          <a:p>
            <a:r>
              <a:rPr lang="it-IT" dirty="0" smtClean="0"/>
              <a:t>I 7 strumenti della qualità</a:t>
            </a:r>
            <a:endParaRPr lang="it-IT" dirty="0"/>
          </a:p>
        </p:txBody>
      </p:sp>
      <p:sp>
        <p:nvSpPr>
          <p:cNvPr id="4" name="CasellaDiTesto 3"/>
          <p:cNvSpPr txBox="1"/>
          <p:nvPr/>
        </p:nvSpPr>
        <p:spPr>
          <a:xfrm>
            <a:off x="642910" y="3286124"/>
            <a:ext cx="7858180" cy="2031325"/>
          </a:xfrm>
          <a:prstGeom prst="rect">
            <a:avLst/>
          </a:prstGeom>
          <a:noFill/>
        </p:spPr>
        <p:txBody>
          <a:bodyPr wrap="square" rtlCol="0">
            <a:spAutoFit/>
          </a:bodyPr>
          <a:lstStyle/>
          <a:p>
            <a:r>
              <a:rPr lang="it-IT" dirty="0" smtClean="0"/>
              <a:t>Per far fronte ai problemi di:</a:t>
            </a:r>
          </a:p>
          <a:p>
            <a:endParaRPr lang="it-IT" dirty="0" smtClean="0"/>
          </a:p>
          <a:p>
            <a:pPr marL="342900" indent="-342900">
              <a:buAutoNum type="arabicParenR"/>
            </a:pPr>
            <a:r>
              <a:rPr lang="it-IT" dirty="0" smtClean="0"/>
              <a:t>Controllo della qualità</a:t>
            </a:r>
          </a:p>
          <a:p>
            <a:pPr marL="342900" indent="-342900">
              <a:buAutoNum type="arabicParenR"/>
            </a:pPr>
            <a:r>
              <a:rPr lang="it-IT" dirty="0" smtClean="0"/>
              <a:t>Affidabilità</a:t>
            </a:r>
          </a:p>
          <a:p>
            <a:pPr marL="342900" indent="-342900"/>
            <a:endParaRPr lang="it-IT" dirty="0" smtClean="0"/>
          </a:p>
          <a:p>
            <a:pPr marL="342900" indent="-342900"/>
            <a:r>
              <a:rPr lang="it-IT" dirty="0"/>
              <a:t>è</a:t>
            </a:r>
            <a:r>
              <a:rPr lang="it-IT" dirty="0" smtClean="0"/>
              <a:t> stato elaborato un approccio che si basa sull’applicazione di analisi statistiche e  che si basa sui 7 strumenti della qualità.</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85852" y="0"/>
            <a:ext cx="6798656" cy="584775"/>
          </a:xfrm>
          <a:prstGeom prst="rect">
            <a:avLst/>
          </a:prstGeom>
        </p:spPr>
        <p:txBody>
          <a:bodyPr wrap="none">
            <a:spAutoFit/>
          </a:bodyPr>
          <a:lstStyle/>
          <a:p>
            <a:pPr marL="342900" indent="-342900">
              <a:buFont typeface="+mj-lt"/>
              <a:buAutoNum type="arabicPeriod" startAt="6"/>
            </a:pPr>
            <a:r>
              <a:rPr lang="it-IT" sz="3200" dirty="0" smtClean="0">
                <a:solidFill>
                  <a:srgbClr val="FF0000"/>
                </a:solidFill>
                <a:latin typeface="Arial Black" pitchFamily="34" charset="0"/>
              </a:rPr>
              <a:t> Diagramma di correlazione</a:t>
            </a:r>
            <a:endParaRPr lang="it-IT" sz="3200" dirty="0" smtClean="0">
              <a:solidFill>
                <a:srgbClr val="FF0000"/>
              </a:solidFill>
              <a:latin typeface="Arial Black" pitchFamily="34" charset="0"/>
            </a:endParaRPr>
          </a:p>
        </p:txBody>
      </p:sp>
      <p:sp>
        <p:nvSpPr>
          <p:cNvPr id="3" name="Rettangolo 2"/>
          <p:cNvSpPr/>
          <p:nvPr/>
        </p:nvSpPr>
        <p:spPr>
          <a:xfrm>
            <a:off x="500034" y="571480"/>
            <a:ext cx="8072494" cy="2031325"/>
          </a:xfrm>
          <a:prstGeom prst="rect">
            <a:avLst/>
          </a:prstGeom>
        </p:spPr>
        <p:txBody>
          <a:bodyPr wrap="square">
            <a:spAutoFit/>
          </a:bodyPr>
          <a:lstStyle/>
          <a:p>
            <a:pPr algn="just"/>
            <a:r>
              <a:rPr lang="it-IT" dirty="0" smtClean="0"/>
              <a:t>  È un grafico a due dimensioni utilizzato per studiare i possibili rapporti tra due variabili e, in particolare, l' eventuale dipendenza di una dall' altra. A seconda della disposizione sul piano cartesiano dei punti corrispondenti ai valori dei dati, si può  individuare una relazione diretta (i punti si addensano intorno alla diagonale del quadrante), inversa (i punti si addensano intorno alla perpendicolare alla diagonale del quadrante) o nulla (i punti sono dispersi sul quadrante).</a:t>
            </a:r>
            <a:endParaRPr lang="it-IT" dirty="0"/>
          </a:p>
        </p:txBody>
      </p:sp>
      <p:sp>
        <p:nvSpPr>
          <p:cNvPr id="4" name="Rettangolo 3"/>
          <p:cNvSpPr/>
          <p:nvPr/>
        </p:nvSpPr>
        <p:spPr>
          <a:xfrm>
            <a:off x="500034" y="2786058"/>
            <a:ext cx="4572000" cy="2862322"/>
          </a:xfrm>
          <a:prstGeom prst="rect">
            <a:avLst/>
          </a:prstGeom>
        </p:spPr>
        <p:txBody>
          <a:bodyPr>
            <a:spAutoFit/>
          </a:bodyPr>
          <a:lstStyle/>
          <a:p>
            <a:r>
              <a:rPr lang="it-IT" b="1" u="sng" dirty="0"/>
              <a:t>Fasi di </a:t>
            </a:r>
            <a:r>
              <a:rPr lang="it-IT" b="1" u="sng" dirty="0" smtClean="0"/>
              <a:t>impiego:</a:t>
            </a:r>
            <a:endParaRPr lang="it-IT" b="1" u="sng" dirty="0"/>
          </a:p>
          <a:p>
            <a:r>
              <a:rPr lang="it-IT" dirty="0"/>
              <a:t>● raccolta dati:</a:t>
            </a:r>
          </a:p>
          <a:p>
            <a:r>
              <a:rPr lang="it-IT" dirty="0"/>
              <a:t>almeno una ventina di dati ...</a:t>
            </a:r>
          </a:p>
          <a:p>
            <a:r>
              <a:rPr lang="it-IT" dirty="0"/>
              <a:t>● rappresentazione dei dati:</a:t>
            </a:r>
          </a:p>
          <a:p>
            <a:r>
              <a:rPr lang="it-IT" dirty="0"/>
              <a:t>sul piano cartesiano, ottenendo il diagramma di correlazione</a:t>
            </a:r>
          </a:p>
          <a:p>
            <a:r>
              <a:rPr lang="it-IT" dirty="0"/>
              <a:t>● interpretazione del diagramma:</a:t>
            </a:r>
          </a:p>
          <a:p>
            <a:r>
              <a:rPr lang="it-IT" dirty="0"/>
              <a:t>valutazione della presenza di correlazione</a:t>
            </a:r>
          </a:p>
          <a:p>
            <a:r>
              <a:rPr lang="it-IT" dirty="0"/>
              <a:t>● misura della correlazione.</a:t>
            </a:r>
          </a:p>
          <a:p>
            <a:r>
              <a:rPr lang="it-IT" dirty="0"/>
              <a:t>test statistici (...)</a:t>
            </a:r>
          </a:p>
        </p:txBody>
      </p:sp>
      <p:pic>
        <p:nvPicPr>
          <p:cNvPr id="6146" name="Picture 2"/>
          <p:cNvPicPr>
            <a:picLocks noChangeAspect="1" noChangeArrowheads="1"/>
          </p:cNvPicPr>
          <p:nvPr/>
        </p:nvPicPr>
        <p:blipFill>
          <a:blip r:embed="rId2"/>
          <a:srcRect/>
          <a:stretch>
            <a:fillRect/>
          </a:stretch>
        </p:blipFill>
        <p:spPr bwMode="auto">
          <a:xfrm>
            <a:off x="5857884" y="2428868"/>
            <a:ext cx="2576513" cy="2001714"/>
          </a:xfrm>
          <a:prstGeom prst="rect">
            <a:avLst/>
          </a:prstGeom>
          <a:noFill/>
          <a:ln w="9525">
            <a:noFill/>
            <a:miter lim="800000"/>
            <a:headEnd/>
            <a:tailEnd/>
          </a:ln>
          <a:effectLst/>
        </p:spPr>
      </p:pic>
      <p:pic>
        <p:nvPicPr>
          <p:cNvPr id="6147" name="Picture 3"/>
          <p:cNvPicPr>
            <a:picLocks noChangeAspect="1" noChangeArrowheads="1"/>
          </p:cNvPicPr>
          <p:nvPr/>
        </p:nvPicPr>
        <p:blipFill>
          <a:blip r:embed="rId3"/>
          <a:srcRect/>
          <a:stretch>
            <a:fillRect/>
          </a:stretch>
        </p:blipFill>
        <p:spPr bwMode="auto">
          <a:xfrm>
            <a:off x="5929322" y="4572008"/>
            <a:ext cx="2571767" cy="2000814"/>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par>
                                <p:cTn id="13" presetID="10" presetClass="entr" presetSubtype="0" fill="hold" nodeType="withEffect">
                                  <p:stCondLst>
                                    <p:cond delay="0"/>
                                  </p:stCondLst>
                                  <p:childTnLst>
                                    <p:set>
                                      <p:cBhvr>
                                        <p:cTn id="14" dur="1" fill="hold">
                                          <p:stCondLst>
                                            <p:cond delay="0"/>
                                          </p:stCondLst>
                                        </p:cTn>
                                        <p:tgtEl>
                                          <p:spTgt spid="6146"/>
                                        </p:tgtEl>
                                        <p:attrNameLst>
                                          <p:attrName>style.visibility</p:attrName>
                                        </p:attrNameLst>
                                      </p:cBhvr>
                                      <p:to>
                                        <p:strVal val="visible"/>
                                      </p:to>
                                    </p:set>
                                    <p:animEffect transition="in" filter="fade">
                                      <p:cBhvr>
                                        <p:cTn id="15" dur="2000"/>
                                        <p:tgtEl>
                                          <p:spTgt spid="6146"/>
                                        </p:tgtEl>
                                      </p:cBhvr>
                                    </p:animEffect>
                                  </p:childTnLst>
                                </p:cTn>
                              </p:par>
                              <p:par>
                                <p:cTn id="16" presetID="10" presetClass="entr" presetSubtype="0" fill="hold" nodeType="withEffect">
                                  <p:stCondLst>
                                    <p:cond delay="0"/>
                                  </p:stCondLst>
                                  <p:childTnLst>
                                    <p:set>
                                      <p:cBhvr>
                                        <p:cTn id="17" dur="1" fill="hold">
                                          <p:stCondLst>
                                            <p:cond delay="0"/>
                                          </p:stCondLst>
                                        </p:cTn>
                                        <p:tgtEl>
                                          <p:spTgt spid="6147"/>
                                        </p:tgtEl>
                                        <p:attrNameLst>
                                          <p:attrName>style.visibility</p:attrName>
                                        </p:attrNameLst>
                                      </p:cBhvr>
                                      <p:to>
                                        <p:strVal val="visible"/>
                                      </p:to>
                                    </p:set>
                                    <p:animEffect transition="in" filter="fade">
                                      <p:cBhvr>
                                        <p:cTn id="18" dur="20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285852" y="0"/>
            <a:ext cx="4836389" cy="584775"/>
          </a:xfrm>
          <a:prstGeom prst="rect">
            <a:avLst/>
          </a:prstGeom>
        </p:spPr>
        <p:txBody>
          <a:bodyPr wrap="none">
            <a:spAutoFit/>
          </a:bodyPr>
          <a:lstStyle/>
          <a:p>
            <a:pPr marL="514350" indent="-514350">
              <a:buFont typeface="+mj-lt"/>
              <a:buAutoNum type="arabicPeriod" startAt="7"/>
            </a:pPr>
            <a:r>
              <a:rPr lang="it-IT" sz="3200" dirty="0" smtClean="0">
                <a:solidFill>
                  <a:srgbClr val="FF0000"/>
                </a:solidFill>
                <a:latin typeface="Arial Black" pitchFamily="34" charset="0"/>
              </a:rPr>
              <a:t> Carte di Controllo</a:t>
            </a:r>
            <a:endParaRPr lang="it-IT" sz="3200" dirty="0" smtClean="0">
              <a:solidFill>
                <a:srgbClr val="FF0000"/>
              </a:solidFill>
              <a:latin typeface="Arial Black" pitchFamily="34" charset="0"/>
            </a:endParaRPr>
          </a:p>
        </p:txBody>
      </p:sp>
      <p:sp>
        <p:nvSpPr>
          <p:cNvPr id="4" name="Rettangolo 3"/>
          <p:cNvSpPr/>
          <p:nvPr/>
        </p:nvSpPr>
        <p:spPr>
          <a:xfrm>
            <a:off x="214282" y="571480"/>
            <a:ext cx="8286808" cy="646331"/>
          </a:xfrm>
          <a:prstGeom prst="rect">
            <a:avLst/>
          </a:prstGeom>
        </p:spPr>
        <p:txBody>
          <a:bodyPr wrap="square">
            <a:spAutoFit/>
          </a:bodyPr>
          <a:lstStyle/>
          <a:p>
            <a:r>
              <a:rPr lang="it-IT" dirty="0" smtClean="0"/>
              <a:t>Le CARTE </a:t>
            </a:r>
            <a:r>
              <a:rPr lang="it-IT" dirty="0" err="1" smtClean="0"/>
              <a:t>DI</a:t>
            </a:r>
            <a:r>
              <a:rPr lang="it-IT" dirty="0" smtClean="0"/>
              <a:t> CONTROLLO rappresentano lo strumento più efficace utilizzabile per mantenere sotto controllo i vari parametri di un processo.</a:t>
            </a:r>
            <a:endParaRPr lang="it-IT" dirty="0"/>
          </a:p>
        </p:txBody>
      </p:sp>
      <p:sp>
        <p:nvSpPr>
          <p:cNvPr id="5" name="Rettangolo 4"/>
          <p:cNvSpPr/>
          <p:nvPr/>
        </p:nvSpPr>
        <p:spPr>
          <a:xfrm>
            <a:off x="285720" y="1428736"/>
            <a:ext cx="8143932" cy="1754326"/>
          </a:xfrm>
          <a:prstGeom prst="rect">
            <a:avLst/>
          </a:prstGeom>
        </p:spPr>
        <p:txBody>
          <a:bodyPr wrap="square">
            <a:spAutoFit/>
          </a:bodyPr>
          <a:lstStyle/>
          <a:p>
            <a:pPr algn="just"/>
            <a:r>
              <a:rPr lang="it-IT" dirty="0" smtClean="0"/>
              <a:t>Si definisce "carta di controllo" o "</a:t>
            </a:r>
            <a:r>
              <a:rPr lang="it-IT" dirty="0" err="1" smtClean="0"/>
              <a:t>control</a:t>
            </a:r>
            <a:r>
              <a:rPr lang="it-IT" dirty="0" smtClean="0"/>
              <a:t> chart" lo strumento che serve per monitorare la variabilità di un processo. È costituita da un limite di controllo superiore e da un limite di controllo inferiore. Su questa carta vengono segnati i valori corrispondenti ad una certa misurazione statistica. Le carte di controllo si utilizzano per verificare che i valori segnati siano all'interno dell'area controllata delimitata dalle due linee tracciate. </a:t>
            </a:r>
            <a:endParaRPr lang="it-IT" dirty="0"/>
          </a:p>
        </p:txBody>
      </p:sp>
      <p:pic>
        <p:nvPicPr>
          <p:cNvPr id="7170" name="Picture 2"/>
          <p:cNvPicPr>
            <a:picLocks noChangeAspect="1" noChangeArrowheads="1"/>
          </p:cNvPicPr>
          <p:nvPr/>
        </p:nvPicPr>
        <p:blipFill>
          <a:blip r:embed="rId2"/>
          <a:srcRect/>
          <a:stretch>
            <a:fillRect/>
          </a:stretch>
        </p:blipFill>
        <p:spPr bwMode="auto">
          <a:xfrm>
            <a:off x="2643174" y="3500438"/>
            <a:ext cx="3361754" cy="3067333"/>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0"/>
                                        </p:tgtEl>
                                        <p:attrNameLst>
                                          <p:attrName>style.visibility</p:attrName>
                                        </p:attrNameLst>
                                      </p:cBhvr>
                                      <p:to>
                                        <p:strVal val="visible"/>
                                      </p:to>
                                    </p:set>
                                    <p:animEffect transition="in" filter="fade">
                                      <p:cBhvr>
                                        <p:cTn id="17" dur="20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285852" y="357166"/>
            <a:ext cx="6072230" cy="646331"/>
          </a:xfrm>
          <a:prstGeom prst="rect">
            <a:avLst/>
          </a:prstGeom>
          <a:noFill/>
        </p:spPr>
        <p:txBody>
          <a:bodyPr wrap="square" rtlCol="0">
            <a:spAutoFit/>
          </a:bodyPr>
          <a:lstStyle/>
          <a:p>
            <a:r>
              <a:rPr lang="it-IT" sz="3600" b="1" u="sng" dirty="0" smtClean="0">
                <a:solidFill>
                  <a:srgbClr val="FF0000"/>
                </a:solidFill>
              </a:rPr>
              <a:t>7 strumenti della qualità:</a:t>
            </a:r>
            <a:endParaRPr lang="it-IT" sz="3600" b="1" u="sng" dirty="0">
              <a:solidFill>
                <a:srgbClr val="FF0000"/>
              </a:solidFill>
            </a:endParaRPr>
          </a:p>
        </p:txBody>
      </p:sp>
      <p:sp>
        <p:nvSpPr>
          <p:cNvPr id="3" name="CasellaDiTesto 2"/>
          <p:cNvSpPr txBox="1"/>
          <p:nvPr/>
        </p:nvSpPr>
        <p:spPr>
          <a:xfrm>
            <a:off x="928662" y="2214554"/>
            <a:ext cx="7858180" cy="3108543"/>
          </a:xfrm>
          <a:prstGeom prst="rect">
            <a:avLst/>
          </a:prstGeom>
          <a:noFill/>
        </p:spPr>
        <p:txBody>
          <a:bodyPr wrap="square" rtlCol="0">
            <a:spAutoFit/>
          </a:bodyPr>
          <a:lstStyle/>
          <a:p>
            <a:pPr marL="342900" indent="-342900">
              <a:buFont typeface="+mj-lt"/>
              <a:buAutoNum type="arabicPeriod"/>
            </a:pPr>
            <a:r>
              <a:rPr lang="it-IT" sz="2800" dirty="0" smtClean="0">
                <a:solidFill>
                  <a:srgbClr val="FFC000"/>
                </a:solidFill>
                <a:latin typeface="Arial Black" pitchFamily="34" charset="0"/>
              </a:rPr>
              <a:t>Foglio raccolta dati</a:t>
            </a:r>
          </a:p>
          <a:p>
            <a:pPr marL="342900" indent="-342900">
              <a:buFont typeface="+mj-lt"/>
              <a:buAutoNum type="arabicPeriod"/>
            </a:pPr>
            <a:r>
              <a:rPr lang="it-IT" sz="2800" dirty="0" smtClean="0">
                <a:latin typeface="Arial Black" pitchFamily="34" charset="0"/>
              </a:rPr>
              <a:t>Istogramma</a:t>
            </a:r>
          </a:p>
          <a:p>
            <a:pPr marL="342900" indent="-342900">
              <a:buFont typeface="+mj-lt"/>
              <a:buAutoNum type="arabicPeriod"/>
            </a:pPr>
            <a:r>
              <a:rPr lang="it-IT" sz="2800" dirty="0" smtClean="0">
                <a:solidFill>
                  <a:srgbClr val="FFC000"/>
                </a:solidFill>
                <a:latin typeface="Arial Black" pitchFamily="34" charset="0"/>
              </a:rPr>
              <a:t>Diagramma causa-effetto</a:t>
            </a:r>
          </a:p>
          <a:p>
            <a:pPr marL="342900" indent="-342900">
              <a:buFont typeface="+mj-lt"/>
              <a:buAutoNum type="arabicPeriod"/>
            </a:pPr>
            <a:r>
              <a:rPr lang="it-IT" sz="2800" dirty="0" smtClean="0">
                <a:latin typeface="Arial Black" pitchFamily="34" charset="0"/>
              </a:rPr>
              <a:t>Diagramma di </a:t>
            </a:r>
            <a:r>
              <a:rPr lang="it-IT" sz="2800" dirty="0" err="1">
                <a:latin typeface="Arial Black" pitchFamily="34" charset="0"/>
              </a:rPr>
              <a:t>P</a:t>
            </a:r>
            <a:r>
              <a:rPr lang="it-IT" sz="2800" dirty="0" err="1" smtClean="0">
                <a:latin typeface="Arial Black" pitchFamily="34" charset="0"/>
              </a:rPr>
              <a:t>areto</a:t>
            </a:r>
            <a:endParaRPr lang="it-IT" sz="2800" dirty="0" smtClean="0">
              <a:latin typeface="Arial Black" pitchFamily="34" charset="0"/>
            </a:endParaRPr>
          </a:p>
          <a:p>
            <a:pPr marL="342900" indent="-342900">
              <a:buFont typeface="+mj-lt"/>
              <a:buAutoNum type="arabicPeriod"/>
            </a:pPr>
            <a:r>
              <a:rPr lang="it-IT" sz="2800" dirty="0" smtClean="0">
                <a:solidFill>
                  <a:srgbClr val="FFC000"/>
                </a:solidFill>
                <a:latin typeface="Arial Black" pitchFamily="34" charset="0"/>
              </a:rPr>
              <a:t>Schede di controllo</a:t>
            </a:r>
          </a:p>
          <a:p>
            <a:pPr marL="342900" indent="-342900">
              <a:buFont typeface="+mj-lt"/>
              <a:buAutoNum type="arabicPeriod"/>
            </a:pPr>
            <a:r>
              <a:rPr lang="it-IT" sz="2800" dirty="0" smtClean="0">
                <a:latin typeface="Arial Black" pitchFamily="34" charset="0"/>
              </a:rPr>
              <a:t>Diagramma di correlazione</a:t>
            </a:r>
          </a:p>
          <a:p>
            <a:pPr marL="342900" indent="-342900">
              <a:buFont typeface="+mj-lt"/>
              <a:buAutoNum type="arabicPeriod"/>
            </a:pPr>
            <a:r>
              <a:rPr lang="it-IT" sz="2800" dirty="0" smtClean="0">
                <a:solidFill>
                  <a:srgbClr val="FFC000"/>
                </a:solidFill>
                <a:latin typeface="Arial Black" pitchFamily="34" charset="0"/>
              </a:rPr>
              <a:t>Carte di controllo</a:t>
            </a:r>
            <a:endParaRPr lang="it-IT" sz="2800" dirty="0">
              <a:solidFill>
                <a:srgbClr val="FFC000"/>
              </a:solidFill>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85918" y="0"/>
            <a:ext cx="4966039" cy="584775"/>
          </a:xfrm>
          <a:prstGeom prst="rect">
            <a:avLst/>
          </a:prstGeom>
        </p:spPr>
        <p:txBody>
          <a:bodyPr wrap="none">
            <a:spAutoFit/>
          </a:bodyPr>
          <a:lstStyle/>
          <a:p>
            <a:pPr marL="342900" indent="-342900">
              <a:buFont typeface="+mj-lt"/>
              <a:buAutoNum type="arabicPeriod"/>
            </a:pPr>
            <a:r>
              <a:rPr lang="it-IT" sz="3200" dirty="0" smtClean="0">
                <a:solidFill>
                  <a:srgbClr val="FF0000"/>
                </a:solidFill>
                <a:latin typeface="Arial Black" pitchFamily="34" charset="0"/>
              </a:rPr>
              <a:t>Foglio raccolta dati</a:t>
            </a:r>
            <a:endParaRPr lang="it-IT" sz="3200" dirty="0" smtClean="0">
              <a:solidFill>
                <a:srgbClr val="FF0000"/>
              </a:solidFill>
              <a:latin typeface="Arial Black" pitchFamily="34" charset="0"/>
            </a:endParaRPr>
          </a:p>
        </p:txBody>
      </p:sp>
      <p:sp>
        <p:nvSpPr>
          <p:cNvPr id="4" name="Rettangolo 3"/>
          <p:cNvSpPr/>
          <p:nvPr/>
        </p:nvSpPr>
        <p:spPr>
          <a:xfrm>
            <a:off x="357158" y="642918"/>
            <a:ext cx="8143932" cy="1477328"/>
          </a:xfrm>
          <a:prstGeom prst="rect">
            <a:avLst/>
          </a:prstGeom>
        </p:spPr>
        <p:txBody>
          <a:bodyPr wrap="square">
            <a:spAutoFit/>
          </a:bodyPr>
          <a:lstStyle/>
          <a:p>
            <a:pPr algn="just"/>
            <a:r>
              <a:rPr lang="it-IT" dirty="0" smtClean="0"/>
              <a:t>  Si definisce come "</a:t>
            </a:r>
            <a:r>
              <a:rPr lang="it-IT" dirty="0" smtClean="0">
                <a:solidFill>
                  <a:srgbClr val="FFC000"/>
                </a:solidFill>
              </a:rPr>
              <a:t>Foglio raccolta dati</a:t>
            </a:r>
            <a:r>
              <a:rPr lang="it-IT" dirty="0" smtClean="0"/>
              <a:t>" un modulo per registrare, in appositi spazi e per mezzo di simboli o semplici segni, i dati raccolti su un certo fenomeno, con lo scopo di semplificare la raccolta delle informazioni e di consentire l´immediata aggregazione dei dati, rendendoli pronti per successive elaborazioni.</a:t>
            </a:r>
            <a:endParaRPr lang="it-IT" dirty="0"/>
          </a:p>
        </p:txBody>
      </p:sp>
      <p:pic>
        <p:nvPicPr>
          <p:cNvPr id="1026" name="Picture 2"/>
          <p:cNvPicPr>
            <a:picLocks noChangeAspect="1" noChangeArrowheads="1"/>
          </p:cNvPicPr>
          <p:nvPr/>
        </p:nvPicPr>
        <p:blipFill>
          <a:blip r:embed="rId2"/>
          <a:srcRect/>
          <a:stretch>
            <a:fillRect/>
          </a:stretch>
        </p:blipFill>
        <p:spPr bwMode="auto">
          <a:xfrm>
            <a:off x="214282" y="3786190"/>
            <a:ext cx="4224338" cy="2107325"/>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5429256" y="2143116"/>
            <a:ext cx="3282078" cy="4448154"/>
          </a:xfrm>
          <a:prstGeom prst="rect">
            <a:avLst/>
          </a:prstGeom>
          <a:noFill/>
          <a:ln w="9525">
            <a:noFill/>
            <a:miter lim="800000"/>
            <a:headEnd/>
            <a:tailEnd/>
          </a:ln>
          <a:effectLst/>
        </p:spPr>
      </p:pic>
      <p:sp>
        <p:nvSpPr>
          <p:cNvPr id="7" name="CasellaDiTesto 6"/>
          <p:cNvSpPr txBox="1"/>
          <p:nvPr/>
        </p:nvSpPr>
        <p:spPr>
          <a:xfrm>
            <a:off x="1000100" y="2500306"/>
            <a:ext cx="2714644" cy="646331"/>
          </a:xfrm>
          <a:prstGeom prst="rect">
            <a:avLst/>
          </a:prstGeom>
          <a:noFill/>
        </p:spPr>
        <p:txBody>
          <a:bodyPr wrap="square" rtlCol="0">
            <a:spAutoFit/>
          </a:bodyPr>
          <a:lstStyle/>
          <a:p>
            <a:r>
              <a:rPr lang="it-IT" dirty="0" smtClean="0"/>
              <a:t>Alcuni esempio di foglio di raccolta dati:</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strVal val="#ppt_w*0.70"/>
                                          </p:val>
                                        </p:tav>
                                        <p:tav tm="100000">
                                          <p:val>
                                            <p:strVal val="#ppt_w"/>
                                          </p:val>
                                        </p:tav>
                                      </p:tavLst>
                                    </p:anim>
                                    <p:anim calcmode="lin" valueType="num">
                                      <p:cBhvr>
                                        <p:cTn id="13" dur="1000" fill="hold"/>
                                        <p:tgtEl>
                                          <p:spTgt spid="7"/>
                                        </p:tgtEl>
                                        <p:attrNameLst>
                                          <p:attrName>ppt_h</p:attrName>
                                        </p:attrNameLst>
                                      </p:cBhvr>
                                      <p:tavLst>
                                        <p:tav tm="0">
                                          <p:val>
                                            <p:strVal val="#ppt_h"/>
                                          </p:val>
                                        </p:tav>
                                        <p:tav tm="100000">
                                          <p:val>
                                            <p:strVal val="#ppt_h"/>
                                          </p:val>
                                        </p:tav>
                                      </p:tavLst>
                                    </p:anim>
                                    <p:animEffect transition="in" filter="fade">
                                      <p:cBhvr>
                                        <p:cTn id="14" dur="1000"/>
                                        <p:tgtEl>
                                          <p:spTgt spid="7"/>
                                        </p:tgtEl>
                                      </p:cBhvr>
                                    </p:animEffect>
                                  </p:childTnLst>
                                </p:cTn>
                              </p:par>
                              <p:par>
                                <p:cTn id="15" presetID="55" presetClass="entr" presetSubtype="0"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anim calcmode="lin" valueType="num">
                                      <p:cBhvr>
                                        <p:cTn id="17" dur="1000" fill="hold"/>
                                        <p:tgtEl>
                                          <p:spTgt spid="1026"/>
                                        </p:tgtEl>
                                        <p:attrNameLst>
                                          <p:attrName>ppt_w</p:attrName>
                                        </p:attrNameLst>
                                      </p:cBhvr>
                                      <p:tavLst>
                                        <p:tav tm="0">
                                          <p:val>
                                            <p:strVal val="#ppt_w*0.70"/>
                                          </p:val>
                                        </p:tav>
                                        <p:tav tm="100000">
                                          <p:val>
                                            <p:strVal val="#ppt_w"/>
                                          </p:val>
                                        </p:tav>
                                      </p:tavLst>
                                    </p:anim>
                                    <p:anim calcmode="lin" valueType="num">
                                      <p:cBhvr>
                                        <p:cTn id="18" dur="1000" fill="hold"/>
                                        <p:tgtEl>
                                          <p:spTgt spid="1026"/>
                                        </p:tgtEl>
                                        <p:attrNameLst>
                                          <p:attrName>ppt_h</p:attrName>
                                        </p:attrNameLst>
                                      </p:cBhvr>
                                      <p:tavLst>
                                        <p:tav tm="0">
                                          <p:val>
                                            <p:strVal val="#ppt_h"/>
                                          </p:val>
                                        </p:tav>
                                        <p:tav tm="100000">
                                          <p:val>
                                            <p:strVal val="#ppt_h"/>
                                          </p:val>
                                        </p:tav>
                                      </p:tavLst>
                                    </p:anim>
                                    <p:animEffect transition="in" filter="fade">
                                      <p:cBhvr>
                                        <p:cTn id="19" dur="1000"/>
                                        <p:tgtEl>
                                          <p:spTgt spid="1026"/>
                                        </p:tgtEl>
                                      </p:cBhvr>
                                    </p:animEffect>
                                  </p:childTnLst>
                                </p:cTn>
                              </p:par>
                              <p:par>
                                <p:cTn id="20" presetID="55" presetClass="entr" presetSubtype="0" fill="hold" nodeType="withEffect">
                                  <p:stCondLst>
                                    <p:cond delay="0"/>
                                  </p:stCondLst>
                                  <p:childTnLst>
                                    <p:set>
                                      <p:cBhvr>
                                        <p:cTn id="21" dur="1" fill="hold">
                                          <p:stCondLst>
                                            <p:cond delay="0"/>
                                          </p:stCondLst>
                                        </p:cTn>
                                        <p:tgtEl>
                                          <p:spTgt spid="1027"/>
                                        </p:tgtEl>
                                        <p:attrNameLst>
                                          <p:attrName>style.visibility</p:attrName>
                                        </p:attrNameLst>
                                      </p:cBhvr>
                                      <p:to>
                                        <p:strVal val="visible"/>
                                      </p:to>
                                    </p:set>
                                    <p:anim calcmode="lin" valueType="num">
                                      <p:cBhvr>
                                        <p:cTn id="22" dur="1000" fill="hold"/>
                                        <p:tgtEl>
                                          <p:spTgt spid="1027"/>
                                        </p:tgtEl>
                                        <p:attrNameLst>
                                          <p:attrName>ppt_w</p:attrName>
                                        </p:attrNameLst>
                                      </p:cBhvr>
                                      <p:tavLst>
                                        <p:tav tm="0">
                                          <p:val>
                                            <p:strVal val="#ppt_w*0.70"/>
                                          </p:val>
                                        </p:tav>
                                        <p:tav tm="100000">
                                          <p:val>
                                            <p:strVal val="#ppt_w"/>
                                          </p:val>
                                        </p:tav>
                                      </p:tavLst>
                                    </p:anim>
                                    <p:anim calcmode="lin" valueType="num">
                                      <p:cBhvr>
                                        <p:cTn id="23" dur="1000" fill="hold"/>
                                        <p:tgtEl>
                                          <p:spTgt spid="1027"/>
                                        </p:tgtEl>
                                        <p:attrNameLst>
                                          <p:attrName>ppt_h</p:attrName>
                                        </p:attrNameLst>
                                      </p:cBhvr>
                                      <p:tavLst>
                                        <p:tav tm="0">
                                          <p:val>
                                            <p:strVal val="#ppt_h"/>
                                          </p:val>
                                        </p:tav>
                                        <p:tav tm="100000">
                                          <p:val>
                                            <p:strVal val="#ppt_h"/>
                                          </p:val>
                                        </p:tav>
                                      </p:tavLst>
                                    </p:anim>
                                    <p:animEffect transition="in" filter="fade">
                                      <p:cBhvr>
                                        <p:cTn id="24" dur="1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43108" y="0"/>
            <a:ext cx="4656018" cy="938719"/>
          </a:xfrm>
          <a:prstGeom prst="rect">
            <a:avLst/>
          </a:prstGeom>
        </p:spPr>
        <p:txBody>
          <a:bodyPr wrap="none">
            <a:spAutoFit/>
          </a:bodyPr>
          <a:lstStyle/>
          <a:p>
            <a:pPr marL="342900" indent="-342900"/>
            <a:endParaRPr lang="it-IT" sz="1050" dirty="0" smtClean="0">
              <a:latin typeface="Arial Black" pitchFamily="34" charset="0"/>
            </a:endParaRPr>
          </a:p>
          <a:p>
            <a:pPr marL="342900" indent="-342900">
              <a:buFont typeface="+mj-lt"/>
              <a:buAutoNum type="arabicPeriod" startAt="2"/>
            </a:pPr>
            <a:r>
              <a:rPr lang="it-IT" sz="4400" dirty="0" smtClean="0">
                <a:solidFill>
                  <a:srgbClr val="FF0000"/>
                </a:solidFill>
                <a:latin typeface="Arial Black" pitchFamily="34" charset="0"/>
              </a:rPr>
              <a:t> Istogramma</a:t>
            </a:r>
            <a:endParaRPr lang="it-IT" sz="4400" dirty="0" smtClean="0">
              <a:solidFill>
                <a:srgbClr val="FF0000"/>
              </a:solidFill>
              <a:latin typeface="Arial Black" pitchFamily="34" charset="0"/>
            </a:endParaRPr>
          </a:p>
        </p:txBody>
      </p:sp>
      <p:sp>
        <p:nvSpPr>
          <p:cNvPr id="4" name="Rettangolo 3"/>
          <p:cNvSpPr/>
          <p:nvPr/>
        </p:nvSpPr>
        <p:spPr>
          <a:xfrm>
            <a:off x="500034" y="1071546"/>
            <a:ext cx="8358246" cy="1200329"/>
          </a:xfrm>
          <a:prstGeom prst="rect">
            <a:avLst/>
          </a:prstGeom>
        </p:spPr>
        <p:txBody>
          <a:bodyPr wrap="square">
            <a:spAutoFit/>
          </a:bodyPr>
          <a:lstStyle/>
          <a:p>
            <a:r>
              <a:rPr lang="it-IT" dirty="0" smtClean="0"/>
              <a:t>Dopo la raccolta dei dati serve uno strumento in grado di organizzarli in modo significativo. Gli scopi sono quindi i seguenti:</a:t>
            </a:r>
          </a:p>
          <a:p>
            <a:r>
              <a:rPr lang="it-IT" dirty="0" smtClean="0"/>
              <a:t>- </a:t>
            </a:r>
            <a:r>
              <a:rPr lang="it-IT" dirty="0"/>
              <a:t>visione sintetica dei dati raccolti</a:t>
            </a:r>
          </a:p>
          <a:p>
            <a:r>
              <a:rPr lang="it-IT" dirty="0"/>
              <a:t>- analisi distribuzione dei dati</a:t>
            </a:r>
          </a:p>
        </p:txBody>
      </p:sp>
      <p:pic>
        <p:nvPicPr>
          <p:cNvPr id="2050" name="Picture 2"/>
          <p:cNvPicPr>
            <a:picLocks noChangeAspect="1" noChangeArrowheads="1"/>
          </p:cNvPicPr>
          <p:nvPr/>
        </p:nvPicPr>
        <p:blipFill>
          <a:blip r:embed="rId2"/>
          <a:srcRect/>
          <a:stretch>
            <a:fillRect/>
          </a:stretch>
        </p:blipFill>
        <p:spPr bwMode="auto">
          <a:xfrm>
            <a:off x="4929190" y="2214554"/>
            <a:ext cx="3895725" cy="4333875"/>
          </a:xfrm>
          <a:prstGeom prst="rect">
            <a:avLst/>
          </a:prstGeom>
          <a:noFill/>
          <a:ln w="9525">
            <a:noFill/>
            <a:miter lim="800000"/>
            <a:headEnd/>
            <a:tailEnd/>
          </a:ln>
          <a:effectLst/>
        </p:spPr>
      </p:pic>
      <p:sp>
        <p:nvSpPr>
          <p:cNvPr id="6" name="CasellaDiTesto 5"/>
          <p:cNvSpPr txBox="1"/>
          <p:nvPr/>
        </p:nvSpPr>
        <p:spPr>
          <a:xfrm>
            <a:off x="571472" y="2428868"/>
            <a:ext cx="2571768" cy="369332"/>
          </a:xfrm>
          <a:prstGeom prst="rect">
            <a:avLst/>
          </a:prstGeom>
          <a:noFill/>
        </p:spPr>
        <p:txBody>
          <a:bodyPr wrap="square" rtlCol="0">
            <a:spAutoFit/>
          </a:bodyPr>
          <a:lstStyle/>
          <a:p>
            <a:r>
              <a:rPr lang="it-IT" u="sng" dirty="0" smtClean="0"/>
              <a:t>TERMINOLOGIA:</a:t>
            </a:r>
            <a:endParaRPr lang="it-IT" u="sng" dirty="0"/>
          </a:p>
        </p:txBody>
      </p:sp>
      <p:sp>
        <p:nvSpPr>
          <p:cNvPr id="7" name="Rettangolo 6"/>
          <p:cNvSpPr/>
          <p:nvPr/>
        </p:nvSpPr>
        <p:spPr>
          <a:xfrm>
            <a:off x="357158" y="2857496"/>
            <a:ext cx="4572000" cy="923330"/>
          </a:xfrm>
          <a:prstGeom prst="rect">
            <a:avLst/>
          </a:prstGeom>
        </p:spPr>
        <p:txBody>
          <a:bodyPr>
            <a:spAutoFit/>
          </a:bodyPr>
          <a:lstStyle/>
          <a:p>
            <a:r>
              <a:rPr lang="it-IT" dirty="0"/>
              <a:t>assegnato un insieme di dati, dal</a:t>
            </a:r>
          </a:p>
          <a:p>
            <a:r>
              <a:rPr lang="it-IT" dirty="0"/>
              <a:t>quale costruire un istogramma, si</a:t>
            </a:r>
          </a:p>
          <a:p>
            <a:r>
              <a:rPr lang="it-IT" dirty="0"/>
              <a:t>definiscono:</a:t>
            </a:r>
          </a:p>
        </p:txBody>
      </p:sp>
      <p:sp>
        <p:nvSpPr>
          <p:cNvPr id="8" name="Rettangolo 7"/>
          <p:cNvSpPr/>
          <p:nvPr/>
        </p:nvSpPr>
        <p:spPr>
          <a:xfrm>
            <a:off x="500034" y="3857628"/>
            <a:ext cx="4572000" cy="646331"/>
          </a:xfrm>
          <a:prstGeom prst="rect">
            <a:avLst/>
          </a:prstGeom>
        </p:spPr>
        <p:txBody>
          <a:bodyPr>
            <a:spAutoFit/>
          </a:bodyPr>
          <a:lstStyle/>
          <a:p>
            <a:r>
              <a:rPr lang="it-IT" dirty="0"/>
              <a:t>● </a:t>
            </a:r>
            <a:r>
              <a:rPr lang="it-IT" b="1" dirty="0" smtClean="0">
                <a:solidFill>
                  <a:srgbClr val="FFC000"/>
                </a:solidFill>
              </a:rPr>
              <a:t>classe </a:t>
            </a:r>
            <a:r>
              <a:rPr lang="it-IT" b="1" dirty="0" smtClean="0"/>
              <a:t>: </a:t>
            </a:r>
            <a:r>
              <a:rPr lang="it-IT" dirty="0"/>
              <a:t>ampiezza di un</a:t>
            </a:r>
          </a:p>
          <a:p>
            <a:r>
              <a:rPr lang="it-IT" dirty="0"/>
              <a:t>intervallo</a:t>
            </a:r>
          </a:p>
        </p:txBody>
      </p:sp>
      <p:sp>
        <p:nvSpPr>
          <p:cNvPr id="9" name="Rettangolo 8"/>
          <p:cNvSpPr/>
          <p:nvPr/>
        </p:nvSpPr>
        <p:spPr>
          <a:xfrm>
            <a:off x="428596" y="4643446"/>
            <a:ext cx="4572000" cy="646331"/>
          </a:xfrm>
          <a:prstGeom prst="rect">
            <a:avLst/>
          </a:prstGeom>
        </p:spPr>
        <p:txBody>
          <a:bodyPr>
            <a:spAutoFit/>
          </a:bodyPr>
          <a:lstStyle/>
          <a:p>
            <a:r>
              <a:rPr lang="it-IT" dirty="0"/>
              <a:t>● </a:t>
            </a:r>
            <a:r>
              <a:rPr lang="it-IT" b="1" dirty="0" smtClean="0">
                <a:solidFill>
                  <a:srgbClr val="FFC000"/>
                </a:solidFill>
              </a:rPr>
              <a:t>frequenza </a:t>
            </a:r>
            <a:r>
              <a:rPr lang="it-IT" b="1" dirty="0" smtClean="0"/>
              <a:t>: </a:t>
            </a:r>
            <a:r>
              <a:rPr lang="it-IT" b="1" dirty="0"/>
              <a:t>numero di elementi</a:t>
            </a:r>
          </a:p>
          <a:p>
            <a:r>
              <a:rPr lang="it-IT" dirty="0"/>
              <a:t>in una certa classe</a:t>
            </a:r>
          </a:p>
        </p:txBody>
      </p:sp>
      <p:sp>
        <p:nvSpPr>
          <p:cNvPr id="10" name="Rettangolo 9"/>
          <p:cNvSpPr/>
          <p:nvPr/>
        </p:nvSpPr>
        <p:spPr>
          <a:xfrm>
            <a:off x="428596" y="5500702"/>
            <a:ext cx="4572000" cy="923330"/>
          </a:xfrm>
          <a:prstGeom prst="rect">
            <a:avLst/>
          </a:prstGeom>
        </p:spPr>
        <p:txBody>
          <a:bodyPr>
            <a:spAutoFit/>
          </a:bodyPr>
          <a:lstStyle/>
          <a:p>
            <a:r>
              <a:rPr lang="it-IT" dirty="0"/>
              <a:t>● </a:t>
            </a:r>
            <a:r>
              <a:rPr lang="it-IT" b="1" dirty="0">
                <a:solidFill>
                  <a:srgbClr val="FFC000"/>
                </a:solidFill>
              </a:rPr>
              <a:t>dispersione o </a:t>
            </a:r>
            <a:r>
              <a:rPr lang="it-IT" b="1" dirty="0" smtClean="0">
                <a:solidFill>
                  <a:srgbClr val="FFC000"/>
                </a:solidFill>
              </a:rPr>
              <a:t>escursione </a:t>
            </a:r>
            <a:r>
              <a:rPr lang="it-IT" b="1" dirty="0" smtClean="0"/>
              <a:t>:</a:t>
            </a:r>
            <a:endParaRPr lang="it-IT" b="1" dirty="0"/>
          </a:p>
          <a:p>
            <a:r>
              <a:rPr lang="it-IT" dirty="0"/>
              <a:t>differenza tra massimo e</a:t>
            </a:r>
          </a:p>
          <a:p>
            <a:r>
              <a:rPr lang="it-IT" dirty="0"/>
              <a:t>minimo valore raccolto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2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randombar(horizontal)">
                                      <p:cBhvr>
                                        <p:cTn id="20" dur="500"/>
                                        <p:tgtEl>
                                          <p:spTgt spid="205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20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20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71604" y="142852"/>
            <a:ext cx="5524589" cy="523220"/>
          </a:xfrm>
          <a:prstGeom prst="rect">
            <a:avLst/>
          </a:prstGeom>
        </p:spPr>
        <p:txBody>
          <a:bodyPr wrap="none">
            <a:spAutoFit/>
          </a:bodyPr>
          <a:lstStyle/>
          <a:p>
            <a:pPr marL="342900" indent="-342900">
              <a:buFont typeface="+mj-lt"/>
              <a:buAutoNum type="arabicPeriod" startAt="3"/>
            </a:pPr>
            <a:r>
              <a:rPr lang="it-IT" sz="2800" dirty="0" smtClean="0">
                <a:solidFill>
                  <a:srgbClr val="FF0000"/>
                </a:solidFill>
                <a:latin typeface="Arial Black" pitchFamily="34" charset="0"/>
              </a:rPr>
              <a:t>Diagramma causa-effetto</a:t>
            </a:r>
            <a:endParaRPr lang="it-IT" sz="2800" dirty="0" smtClean="0">
              <a:solidFill>
                <a:srgbClr val="FF0000"/>
              </a:solidFill>
              <a:latin typeface="Arial Black" pitchFamily="34" charset="0"/>
            </a:endParaRPr>
          </a:p>
        </p:txBody>
      </p:sp>
      <p:sp>
        <p:nvSpPr>
          <p:cNvPr id="3" name="Rettangolo 2"/>
          <p:cNvSpPr/>
          <p:nvPr/>
        </p:nvSpPr>
        <p:spPr>
          <a:xfrm>
            <a:off x="428596" y="714356"/>
            <a:ext cx="8501122" cy="923330"/>
          </a:xfrm>
          <a:prstGeom prst="rect">
            <a:avLst/>
          </a:prstGeom>
        </p:spPr>
        <p:txBody>
          <a:bodyPr wrap="square">
            <a:spAutoFit/>
          </a:bodyPr>
          <a:lstStyle/>
          <a:p>
            <a:r>
              <a:rPr lang="it-IT" dirty="0" smtClean="0"/>
              <a:t>Il diagramma </a:t>
            </a:r>
            <a:r>
              <a:rPr lang="it-IT" dirty="0"/>
              <a:t>causa-effetto (a lisca di pesce, di </a:t>
            </a:r>
            <a:r>
              <a:rPr lang="it-IT" dirty="0" err="1"/>
              <a:t>Ishikawa</a:t>
            </a:r>
            <a:r>
              <a:rPr lang="it-IT" dirty="0" smtClean="0"/>
              <a:t>)  </a:t>
            </a:r>
            <a:r>
              <a:rPr lang="it-IT" dirty="0"/>
              <a:t>evidenzia le relazioni tra una caratteristica (effetto) e le sue </a:t>
            </a:r>
            <a:r>
              <a:rPr lang="it-IT" dirty="0" smtClean="0"/>
              <a:t>cause per mezzo di una rappresentazione </a:t>
            </a:r>
            <a:r>
              <a:rPr lang="it-IT" dirty="0"/>
              <a:t>grafica, </a:t>
            </a:r>
            <a:r>
              <a:rPr lang="it-IT" dirty="0" smtClean="0"/>
              <a:t>esaustiva e ordinata.</a:t>
            </a:r>
            <a:endParaRPr lang="it-IT" dirty="0"/>
          </a:p>
        </p:txBody>
      </p:sp>
      <p:sp>
        <p:nvSpPr>
          <p:cNvPr id="4" name="CasellaDiTesto 3"/>
          <p:cNvSpPr txBox="1"/>
          <p:nvPr/>
        </p:nvSpPr>
        <p:spPr>
          <a:xfrm>
            <a:off x="428596" y="1785926"/>
            <a:ext cx="8358246" cy="369332"/>
          </a:xfrm>
          <a:prstGeom prst="rect">
            <a:avLst/>
          </a:prstGeom>
          <a:noFill/>
        </p:spPr>
        <p:txBody>
          <a:bodyPr wrap="square" rtlCol="0">
            <a:spAutoFit/>
          </a:bodyPr>
          <a:lstStyle/>
          <a:p>
            <a:r>
              <a:rPr lang="it-IT" dirty="0" smtClean="0"/>
              <a:t>Dato un effetto (problema) si riesce a risalire  alle causa che lo hanno generato.</a:t>
            </a:r>
            <a:endParaRPr lang="it-IT" dirty="0"/>
          </a:p>
        </p:txBody>
      </p:sp>
      <p:pic>
        <p:nvPicPr>
          <p:cNvPr id="3074" name="Picture 2"/>
          <p:cNvPicPr>
            <a:picLocks noChangeAspect="1" noChangeArrowheads="1"/>
          </p:cNvPicPr>
          <p:nvPr/>
        </p:nvPicPr>
        <p:blipFill>
          <a:blip r:embed="rId2"/>
          <a:srcRect/>
          <a:stretch>
            <a:fillRect/>
          </a:stretch>
        </p:blipFill>
        <p:spPr bwMode="auto">
          <a:xfrm>
            <a:off x="0" y="3476634"/>
            <a:ext cx="4257761" cy="3381366"/>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a:srcRect/>
          <a:stretch>
            <a:fillRect/>
          </a:stretch>
        </p:blipFill>
        <p:spPr bwMode="auto">
          <a:xfrm>
            <a:off x="4286248" y="3971107"/>
            <a:ext cx="4857752" cy="2886893"/>
          </a:xfrm>
          <a:prstGeom prst="rect">
            <a:avLst/>
          </a:prstGeom>
          <a:noFill/>
          <a:ln w="9525">
            <a:noFill/>
            <a:miter lim="800000"/>
            <a:headEnd/>
            <a:tailEnd/>
          </a:ln>
          <a:effectLst/>
        </p:spPr>
      </p:pic>
      <p:sp>
        <p:nvSpPr>
          <p:cNvPr id="7" name="CasellaDiTesto 6"/>
          <p:cNvSpPr txBox="1"/>
          <p:nvPr/>
        </p:nvSpPr>
        <p:spPr>
          <a:xfrm>
            <a:off x="1857356" y="2786058"/>
            <a:ext cx="5286412" cy="369332"/>
          </a:xfrm>
          <a:prstGeom prst="rect">
            <a:avLst/>
          </a:prstGeom>
          <a:noFill/>
        </p:spPr>
        <p:txBody>
          <a:bodyPr wrap="square" rtlCol="0">
            <a:spAutoFit/>
          </a:bodyPr>
          <a:lstStyle/>
          <a:p>
            <a:r>
              <a:rPr lang="it-IT" u="sng" dirty="0" smtClean="0"/>
              <a:t>Alcuni esempi di diagramma </a:t>
            </a:r>
            <a:r>
              <a:rPr lang="it-IT" u="sng" dirty="0" err="1" smtClean="0"/>
              <a:t>causa–effetto</a:t>
            </a:r>
            <a:r>
              <a:rPr lang="it-IT" u="sng" dirty="0" smtClean="0"/>
              <a:t>:</a:t>
            </a:r>
            <a:endParaRPr lang="it-IT"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par>
                                <p:cTn id="18" presetID="10" presetClass="entr" presetSubtype="0" fill="hold" nodeType="withEffect">
                                  <p:stCondLst>
                                    <p:cond delay="0"/>
                                  </p:stCondLst>
                                  <p:childTnLst>
                                    <p:set>
                                      <p:cBhvr>
                                        <p:cTn id="19" dur="1" fill="hold">
                                          <p:stCondLst>
                                            <p:cond delay="0"/>
                                          </p:stCondLst>
                                        </p:cTn>
                                        <p:tgtEl>
                                          <p:spTgt spid="3074"/>
                                        </p:tgtEl>
                                        <p:attrNameLst>
                                          <p:attrName>style.visibility</p:attrName>
                                        </p:attrNameLst>
                                      </p:cBhvr>
                                      <p:to>
                                        <p:strVal val="visible"/>
                                      </p:to>
                                    </p:set>
                                    <p:animEffect transition="in" filter="fade">
                                      <p:cBhvr>
                                        <p:cTn id="20" dur="2000"/>
                                        <p:tgtEl>
                                          <p:spTgt spid="3074"/>
                                        </p:tgtEl>
                                      </p:cBhvr>
                                    </p:animEffect>
                                  </p:childTnLst>
                                </p:cTn>
                              </p:par>
                              <p:par>
                                <p:cTn id="21" presetID="10" presetClass="entr" presetSubtype="0" fill="hold" nodeType="withEffect">
                                  <p:stCondLst>
                                    <p:cond delay="0"/>
                                  </p:stCondLst>
                                  <p:childTnLst>
                                    <p:set>
                                      <p:cBhvr>
                                        <p:cTn id="22" dur="1" fill="hold">
                                          <p:stCondLst>
                                            <p:cond delay="0"/>
                                          </p:stCondLst>
                                        </p:cTn>
                                        <p:tgtEl>
                                          <p:spTgt spid="3075"/>
                                        </p:tgtEl>
                                        <p:attrNameLst>
                                          <p:attrName>style.visibility</p:attrName>
                                        </p:attrNameLst>
                                      </p:cBhvr>
                                      <p:to>
                                        <p:strVal val="visible"/>
                                      </p:to>
                                    </p:set>
                                    <p:animEffect transition="in" filter="fade">
                                      <p:cBhvr>
                                        <p:cTn id="23" dur="20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00166" y="285728"/>
            <a:ext cx="5474384" cy="584775"/>
          </a:xfrm>
          <a:prstGeom prst="rect">
            <a:avLst/>
          </a:prstGeom>
        </p:spPr>
        <p:txBody>
          <a:bodyPr wrap="none">
            <a:spAutoFit/>
          </a:bodyPr>
          <a:lstStyle/>
          <a:p>
            <a:pPr marL="342900" indent="-342900">
              <a:buFont typeface="+mj-lt"/>
              <a:buAutoNum type="arabicPeriod" startAt="4"/>
            </a:pPr>
            <a:r>
              <a:rPr lang="it-IT" sz="3200" dirty="0" smtClean="0">
                <a:solidFill>
                  <a:srgbClr val="FF0000"/>
                </a:solidFill>
                <a:latin typeface="Arial Black" pitchFamily="34" charset="0"/>
              </a:rPr>
              <a:t> Diagramma di </a:t>
            </a:r>
            <a:r>
              <a:rPr lang="it-IT" sz="3200" dirty="0" err="1" smtClean="0">
                <a:solidFill>
                  <a:srgbClr val="FF0000"/>
                </a:solidFill>
                <a:latin typeface="Arial Black" pitchFamily="34" charset="0"/>
              </a:rPr>
              <a:t>Pareto</a:t>
            </a:r>
            <a:endParaRPr lang="it-IT" sz="3200" dirty="0" smtClean="0">
              <a:solidFill>
                <a:srgbClr val="FF0000"/>
              </a:solidFill>
              <a:latin typeface="Arial Black" pitchFamily="34" charset="0"/>
            </a:endParaRPr>
          </a:p>
        </p:txBody>
      </p:sp>
      <p:sp>
        <p:nvSpPr>
          <p:cNvPr id="3" name="Rettangolo 2"/>
          <p:cNvSpPr/>
          <p:nvPr/>
        </p:nvSpPr>
        <p:spPr>
          <a:xfrm>
            <a:off x="357158" y="1000108"/>
            <a:ext cx="8429684" cy="1200329"/>
          </a:xfrm>
          <a:prstGeom prst="rect">
            <a:avLst/>
          </a:prstGeom>
        </p:spPr>
        <p:txBody>
          <a:bodyPr wrap="square">
            <a:spAutoFit/>
          </a:bodyPr>
          <a:lstStyle/>
          <a:p>
            <a:pPr algn="just"/>
            <a:r>
              <a:rPr lang="it-IT" dirty="0" smtClean="0"/>
              <a:t> Si definisce "diagramma di </a:t>
            </a:r>
            <a:r>
              <a:rPr lang="it-IT" dirty="0" err="1" smtClean="0"/>
              <a:t>Pareto</a:t>
            </a:r>
            <a:r>
              <a:rPr lang="it-IT" dirty="0" smtClean="0"/>
              <a:t>" un diagramma a barre che ordina i dati dai più frequenti ai meno frequenti permettendo di individuare i fattori più importanti in una certa situazione e, di conseguenza, di concentrarsi sui problemi che hanno il maggiore potenziale di miglioramento.</a:t>
            </a:r>
            <a:endParaRPr lang="it-IT" dirty="0"/>
          </a:p>
        </p:txBody>
      </p:sp>
      <p:sp>
        <p:nvSpPr>
          <p:cNvPr id="4" name="Rettangolo 3"/>
          <p:cNvSpPr/>
          <p:nvPr/>
        </p:nvSpPr>
        <p:spPr>
          <a:xfrm>
            <a:off x="428596" y="2357430"/>
            <a:ext cx="8358246" cy="1200329"/>
          </a:xfrm>
          <a:prstGeom prst="rect">
            <a:avLst/>
          </a:prstGeom>
        </p:spPr>
        <p:txBody>
          <a:bodyPr wrap="square">
            <a:spAutoFit/>
          </a:bodyPr>
          <a:lstStyle/>
          <a:p>
            <a:r>
              <a:rPr lang="it-IT" b="1" dirty="0" smtClean="0">
                <a:solidFill>
                  <a:srgbClr val="FFC000"/>
                </a:solidFill>
              </a:rPr>
              <a:t>ANALISI </a:t>
            </a:r>
            <a:r>
              <a:rPr lang="it-IT" b="1" dirty="0" err="1" smtClean="0">
                <a:solidFill>
                  <a:srgbClr val="FFC000"/>
                </a:solidFill>
              </a:rPr>
              <a:t>DI</a:t>
            </a:r>
            <a:r>
              <a:rPr lang="it-IT" b="1" dirty="0" smtClean="0">
                <a:solidFill>
                  <a:srgbClr val="FFC000"/>
                </a:solidFill>
              </a:rPr>
              <a:t> PARETO</a:t>
            </a:r>
          </a:p>
          <a:p>
            <a:pPr algn="just"/>
            <a:r>
              <a:rPr lang="it-IT" i="1" dirty="0" smtClean="0"/>
              <a:t>È l’analisi </a:t>
            </a:r>
            <a:r>
              <a:rPr lang="it-IT" i="1" dirty="0"/>
              <a:t>in forma grafica (diagramma di </a:t>
            </a:r>
            <a:r>
              <a:rPr lang="it-IT" i="1" dirty="0" err="1" smtClean="0"/>
              <a:t>Pareto</a:t>
            </a:r>
            <a:r>
              <a:rPr lang="it-IT" i="1" dirty="0" smtClean="0"/>
              <a:t>) che consente </a:t>
            </a:r>
            <a:r>
              <a:rPr lang="it-IT" i="1" dirty="0"/>
              <a:t>di individuare le cause principali associate a una </a:t>
            </a:r>
            <a:r>
              <a:rPr lang="it-IT" i="1" dirty="0" smtClean="0"/>
              <a:t>data </a:t>
            </a:r>
            <a:r>
              <a:rPr lang="it-IT" dirty="0" smtClean="0"/>
              <a:t>situazione, in </a:t>
            </a:r>
            <a:r>
              <a:rPr lang="it-IT" dirty="0"/>
              <a:t>modo da poter </a:t>
            </a:r>
            <a:r>
              <a:rPr lang="it-IT" dirty="0" smtClean="0"/>
              <a:t>proseguire efficacemente </a:t>
            </a:r>
            <a:r>
              <a:rPr lang="it-IT" dirty="0"/>
              <a:t>con un'azione </a:t>
            </a:r>
            <a:r>
              <a:rPr lang="it-IT" dirty="0" smtClean="0"/>
              <a:t>di miglioramento </a:t>
            </a:r>
            <a:r>
              <a:rPr lang="it-IT" dirty="0"/>
              <a:t>(PDCA</a:t>
            </a:r>
            <a:r>
              <a:rPr lang="it-IT" dirty="0" smtClean="0"/>
              <a:t>).</a:t>
            </a:r>
            <a:endParaRPr lang="it-IT" dirty="0"/>
          </a:p>
        </p:txBody>
      </p:sp>
      <p:sp>
        <p:nvSpPr>
          <p:cNvPr id="5" name="Rettangolo 4"/>
          <p:cNvSpPr/>
          <p:nvPr/>
        </p:nvSpPr>
        <p:spPr>
          <a:xfrm>
            <a:off x="785786" y="3857628"/>
            <a:ext cx="7358114" cy="2031325"/>
          </a:xfrm>
          <a:prstGeom prst="rect">
            <a:avLst/>
          </a:prstGeom>
        </p:spPr>
        <p:txBody>
          <a:bodyPr wrap="square">
            <a:spAutoFit/>
          </a:bodyPr>
          <a:lstStyle/>
          <a:p>
            <a:r>
              <a:rPr lang="it-IT" b="1" u="sng" dirty="0" smtClean="0"/>
              <a:t>FASI PER LA COSTRUZIONE DEL DIAGRAMMA </a:t>
            </a:r>
            <a:r>
              <a:rPr lang="it-IT" b="1" u="sng" dirty="0" err="1" smtClean="0"/>
              <a:t>DI</a:t>
            </a:r>
            <a:r>
              <a:rPr lang="it-IT" b="1" u="sng" dirty="0" smtClean="0"/>
              <a:t> PARETO:</a:t>
            </a:r>
          </a:p>
          <a:p>
            <a:r>
              <a:rPr lang="it-IT" b="1" dirty="0" smtClean="0"/>
              <a:t>1</a:t>
            </a:r>
            <a:r>
              <a:rPr lang="it-IT" b="1" dirty="0"/>
              <a:t>. decidere come classificare i dati</a:t>
            </a:r>
          </a:p>
          <a:p>
            <a:r>
              <a:rPr lang="it-IT" b="1" dirty="0"/>
              <a:t>2. scegliere il periodo di osservazione del fenomeno</a:t>
            </a:r>
          </a:p>
          <a:p>
            <a:r>
              <a:rPr lang="it-IT" b="1" dirty="0"/>
              <a:t>3. rilevare i dati ed ordinarli</a:t>
            </a:r>
          </a:p>
          <a:p>
            <a:r>
              <a:rPr lang="it-IT" b="1" dirty="0"/>
              <a:t>4. disegnare il diagramma</a:t>
            </a:r>
          </a:p>
          <a:p>
            <a:r>
              <a:rPr lang="it-IT" b="1" dirty="0"/>
              <a:t>5. costruire la curva cumulativa</a:t>
            </a:r>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dissolve">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14282" y="142852"/>
            <a:ext cx="8286808" cy="1754326"/>
          </a:xfrm>
          <a:prstGeom prst="rect">
            <a:avLst/>
          </a:prstGeom>
        </p:spPr>
        <p:txBody>
          <a:bodyPr wrap="square">
            <a:spAutoFit/>
          </a:bodyPr>
          <a:lstStyle/>
          <a:p>
            <a:r>
              <a:rPr lang="it-IT" b="1" dirty="0">
                <a:solidFill>
                  <a:schemeClr val="bg1"/>
                </a:solidFill>
              </a:rPr>
              <a:t>1: </a:t>
            </a:r>
            <a:r>
              <a:rPr lang="it-IT" b="1" dirty="0">
                <a:solidFill>
                  <a:srgbClr val="FFC000"/>
                </a:solidFill>
              </a:rPr>
              <a:t>decidere come classificare i dati</a:t>
            </a:r>
          </a:p>
          <a:p>
            <a:pPr algn="just"/>
            <a:r>
              <a:rPr lang="it-IT" dirty="0" smtClean="0"/>
              <a:t>  La </a:t>
            </a:r>
            <a:r>
              <a:rPr lang="it-IT" dirty="0"/>
              <a:t>prima fase consiste nella scelta del metodo con cui classificare i dati da raccogliere</a:t>
            </a:r>
            <a:r>
              <a:rPr lang="it-IT" dirty="0" smtClean="0"/>
              <a:t>. </a:t>
            </a:r>
            <a:r>
              <a:rPr lang="it-IT" dirty="0"/>
              <a:t>Supponiamo di voler classificare i prodotti difettosi per tipo di </a:t>
            </a:r>
            <a:r>
              <a:rPr lang="it-IT" dirty="0" smtClean="0"/>
              <a:t>difetto. Ovviamente </a:t>
            </a:r>
            <a:r>
              <a:rPr lang="it-IT" dirty="0"/>
              <a:t>il campo della raccolta dei difetti dovrà essere opportunamente definito </a:t>
            </a:r>
            <a:r>
              <a:rPr lang="it-IT" dirty="0" smtClean="0"/>
              <a:t>per: periodo </a:t>
            </a:r>
            <a:r>
              <a:rPr lang="it-IT" dirty="0"/>
              <a:t>di osservazione, stabilimento, linea di montaggio, turno di lavoro, ecc.</a:t>
            </a:r>
          </a:p>
        </p:txBody>
      </p:sp>
      <p:sp>
        <p:nvSpPr>
          <p:cNvPr id="3" name="Rettangolo 2"/>
          <p:cNvSpPr/>
          <p:nvPr/>
        </p:nvSpPr>
        <p:spPr>
          <a:xfrm>
            <a:off x="214282" y="2071678"/>
            <a:ext cx="6286544" cy="646331"/>
          </a:xfrm>
          <a:prstGeom prst="rect">
            <a:avLst/>
          </a:prstGeom>
        </p:spPr>
        <p:txBody>
          <a:bodyPr wrap="square">
            <a:spAutoFit/>
          </a:bodyPr>
          <a:lstStyle/>
          <a:p>
            <a:pPr marL="342900" indent="-342900"/>
            <a:r>
              <a:rPr lang="it-IT" b="1" dirty="0" smtClean="0">
                <a:solidFill>
                  <a:schemeClr val="bg1"/>
                </a:solidFill>
              </a:rPr>
              <a:t>2: </a:t>
            </a:r>
            <a:r>
              <a:rPr lang="it-IT" b="1" dirty="0" smtClean="0">
                <a:solidFill>
                  <a:srgbClr val="FFC000"/>
                </a:solidFill>
              </a:rPr>
              <a:t>scegliere il periodo di osservazione del fenomeno</a:t>
            </a:r>
          </a:p>
          <a:p>
            <a:pPr marL="342900" indent="-342900"/>
            <a:r>
              <a:rPr lang="it-IT" b="1" dirty="0"/>
              <a:t> </a:t>
            </a:r>
            <a:r>
              <a:rPr lang="it-IT" b="1" dirty="0" smtClean="0"/>
              <a:t> </a:t>
            </a:r>
            <a:r>
              <a:rPr lang="it-IT" dirty="0" smtClean="0"/>
              <a:t>Si stabilisce un periodo temporale.</a:t>
            </a:r>
            <a:endParaRPr lang="it-IT" dirty="0"/>
          </a:p>
        </p:txBody>
      </p:sp>
      <p:sp>
        <p:nvSpPr>
          <p:cNvPr id="4" name="Rettangolo 3"/>
          <p:cNvSpPr/>
          <p:nvPr/>
        </p:nvSpPr>
        <p:spPr>
          <a:xfrm>
            <a:off x="214282" y="2857496"/>
            <a:ext cx="8143932" cy="1477328"/>
          </a:xfrm>
          <a:prstGeom prst="rect">
            <a:avLst/>
          </a:prstGeom>
        </p:spPr>
        <p:txBody>
          <a:bodyPr wrap="square">
            <a:spAutoFit/>
          </a:bodyPr>
          <a:lstStyle/>
          <a:p>
            <a:r>
              <a:rPr lang="it-IT" b="1" dirty="0" smtClean="0">
                <a:solidFill>
                  <a:schemeClr val="bg1"/>
                </a:solidFill>
              </a:rPr>
              <a:t>3: </a:t>
            </a:r>
            <a:r>
              <a:rPr lang="it-IT" b="1" dirty="0">
                <a:solidFill>
                  <a:srgbClr val="FFC000"/>
                </a:solidFill>
              </a:rPr>
              <a:t>rilevare i dati ed ordinarli</a:t>
            </a:r>
          </a:p>
          <a:p>
            <a:r>
              <a:rPr lang="it-IT" dirty="0"/>
              <a:t>Nella seconda fase si deve preparare </a:t>
            </a:r>
            <a:r>
              <a:rPr lang="it-IT" dirty="0" smtClean="0"/>
              <a:t>il  </a:t>
            </a:r>
            <a:r>
              <a:rPr lang="it-IT" dirty="0"/>
              <a:t>‘</a:t>
            </a:r>
            <a:r>
              <a:rPr lang="it-IT" b="1" dirty="0"/>
              <a:t>foglio di raccolta dati</a:t>
            </a:r>
            <a:r>
              <a:rPr lang="it-IT" b="1" dirty="0" smtClean="0"/>
              <a:t>’  </a:t>
            </a:r>
            <a:r>
              <a:rPr lang="it-IT" b="1" dirty="0"/>
              <a:t>che dovrà </a:t>
            </a:r>
            <a:r>
              <a:rPr lang="it-IT" b="1" dirty="0" smtClean="0"/>
              <a:t>essere </a:t>
            </a:r>
            <a:r>
              <a:rPr lang="it-IT" dirty="0" smtClean="0"/>
              <a:t>strutturato </a:t>
            </a:r>
            <a:r>
              <a:rPr lang="it-IT" dirty="0"/>
              <a:t>in base alle condizioni scelte.</a:t>
            </a:r>
          </a:p>
          <a:p>
            <a:r>
              <a:rPr lang="it-IT" dirty="0" smtClean="0"/>
              <a:t>I </a:t>
            </a:r>
            <a:r>
              <a:rPr lang="it-IT" dirty="0"/>
              <a:t>dati raccolti ogni giorno saranno riportati sinteticamente in una scheda del </a:t>
            </a:r>
            <a:r>
              <a:rPr lang="it-IT" dirty="0" smtClean="0"/>
              <a:t>tipo: </a:t>
            </a:r>
            <a:r>
              <a:rPr lang="it-IT" b="1" dirty="0" smtClean="0"/>
              <a:t>tipi </a:t>
            </a:r>
            <a:r>
              <a:rPr lang="it-IT" b="1" dirty="0"/>
              <a:t>di difetti - numero</a:t>
            </a:r>
            <a:endParaRPr lang="it-IT" dirty="0"/>
          </a:p>
        </p:txBody>
      </p:sp>
      <p:sp>
        <p:nvSpPr>
          <p:cNvPr id="5" name="Rettangolo 4"/>
          <p:cNvSpPr/>
          <p:nvPr/>
        </p:nvSpPr>
        <p:spPr>
          <a:xfrm>
            <a:off x="285720" y="4643446"/>
            <a:ext cx="4071966" cy="1200329"/>
          </a:xfrm>
          <a:prstGeom prst="rect">
            <a:avLst/>
          </a:prstGeom>
        </p:spPr>
        <p:txBody>
          <a:bodyPr wrap="square">
            <a:spAutoFit/>
          </a:bodyPr>
          <a:lstStyle/>
          <a:p>
            <a:r>
              <a:rPr lang="it-IT" dirty="0"/>
              <a:t>Viene calcolato infine il valore percentuale di ogni difetto, come rapporto tra numero </a:t>
            </a:r>
            <a:r>
              <a:rPr lang="it-IT" dirty="0" smtClean="0"/>
              <a:t>di difetti </a:t>
            </a:r>
            <a:r>
              <a:rPr lang="it-IT" dirty="0"/>
              <a:t>di un tipo e il totale dei difetti rilevati.</a:t>
            </a:r>
          </a:p>
        </p:txBody>
      </p:sp>
      <p:pic>
        <p:nvPicPr>
          <p:cNvPr id="6" name="Picture 2"/>
          <p:cNvPicPr>
            <a:picLocks noChangeAspect="1" noChangeArrowheads="1"/>
          </p:cNvPicPr>
          <p:nvPr/>
        </p:nvPicPr>
        <p:blipFill>
          <a:blip r:embed="rId2"/>
          <a:srcRect/>
          <a:stretch>
            <a:fillRect/>
          </a:stretch>
        </p:blipFill>
        <p:spPr bwMode="auto">
          <a:xfrm>
            <a:off x="4214810" y="4500570"/>
            <a:ext cx="4714908" cy="1922661"/>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2000"/>
                                        <p:tgtEl>
                                          <p:spTgt spid="5"/>
                                        </p:tgtEl>
                                      </p:cBhvr>
                                    </p:animEffect>
                                  </p:childTnLst>
                                </p:cTn>
                              </p:par>
                              <p:par>
                                <p:cTn id="23" presetID="10" presetClass="entr" presetSubtype="0" fill="hold"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357158" y="3571876"/>
            <a:ext cx="3357586" cy="1369168"/>
          </a:xfrm>
          <a:prstGeom prst="rect">
            <a:avLst/>
          </a:prstGeom>
          <a:noFill/>
          <a:ln w="9525">
            <a:noFill/>
            <a:miter lim="800000"/>
            <a:headEnd/>
            <a:tailEnd/>
          </a:ln>
          <a:effectLst/>
        </p:spPr>
      </p:pic>
      <p:sp>
        <p:nvSpPr>
          <p:cNvPr id="3" name="Rettangolo 2"/>
          <p:cNvSpPr/>
          <p:nvPr/>
        </p:nvSpPr>
        <p:spPr>
          <a:xfrm>
            <a:off x="285720" y="142852"/>
            <a:ext cx="8358246" cy="2308324"/>
          </a:xfrm>
          <a:prstGeom prst="rect">
            <a:avLst/>
          </a:prstGeom>
        </p:spPr>
        <p:txBody>
          <a:bodyPr wrap="square">
            <a:spAutoFit/>
          </a:bodyPr>
          <a:lstStyle/>
          <a:p>
            <a:r>
              <a:rPr lang="it-IT" b="1" dirty="0" smtClean="0">
                <a:solidFill>
                  <a:schemeClr val="bg1"/>
                </a:solidFill>
              </a:rPr>
              <a:t>4: </a:t>
            </a:r>
            <a:r>
              <a:rPr lang="it-IT" b="1" dirty="0">
                <a:solidFill>
                  <a:srgbClr val="FFC000"/>
                </a:solidFill>
              </a:rPr>
              <a:t>disegnare il diagramma</a:t>
            </a:r>
          </a:p>
          <a:p>
            <a:pPr algn="just"/>
            <a:r>
              <a:rPr lang="it-IT" dirty="0"/>
              <a:t>La fase 3 consiste nella rappresentazione grafica dei dati rilevati costruendo un grafico </a:t>
            </a:r>
            <a:r>
              <a:rPr lang="it-IT" dirty="0" smtClean="0"/>
              <a:t>a ‘colonne</a:t>
            </a:r>
            <a:r>
              <a:rPr lang="it-IT" dirty="0"/>
              <a:t>’ o </a:t>
            </a:r>
            <a:r>
              <a:rPr lang="it-IT" dirty="0" smtClean="0"/>
              <a:t>istogramma. Sull'asse </a:t>
            </a:r>
            <a:r>
              <a:rPr lang="it-IT" dirty="0"/>
              <a:t>verticale viene riportato il </a:t>
            </a:r>
            <a:r>
              <a:rPr lang="it-IT" b="1" dirty="0"/>
              <a:t>numero totale di difetti rilevati, utilizzando </a:t>
            </a:r>
            <a:r>
              <a:rPr lang="it-IT" b="1" dirty="0" smtClean="0"/>
              <a:t>una </a:t>
            </a:r>
            <a:r>
              <a:rPr lang="it-IT" dirty="0" smtClean="0"/>
              <a:t>opportuna </a:t>
            </a:r>
            <a:r>
              <a:rPr lang="it-IT" dirty="0"/>
              <a:t>scala, e sull'asse orizzontale i </a:t>
            </a:r>
            <a:r>
              <a:rPr lang="it-IT" b="1" dirty="0"/>
              <a:t>tipi di difetti mediante ‘colonne</a:t>
            </a:r>
            <a:r>
              <a:rPr lang="it-IT" b="1" dirty="0" smtClean="0"/>
              <a:t>’. </a:t>
            </a:r>
            <a:r>
              <a:rPr lang="it-IT" dirty="0" smtClean="0"/>
              <a:t>Nel </a:t>
            </a:r>
            <a:r>
              <a:rPr lang="it-IT" dirty="0"/>
              <a:t>riportare sull'asse orizzontale i tipi di difetti all'estrema sinistra verrà indicato il </a:t>
            </a:r>
            <a:r>
              <a:rPr lang="it-IT" dirty="0" smtClean="0"/>
              <a:t>difetto rilevato </a:t>
            </a:r>
            <a:r>
              <a:rPr lang="it-IT" dirty="0"/>
              <a:t>più frequentemente poi gli altri nell’ordine decrescente della </a:t>
            </a:r>
            <a:r>
              <a:rPr lang="it-IT" dirty="0" smtClean="0"/>
              <a:t>tabella. L’efficacia della rappresentazione </a:t>
            </a:r>
            <a:r>
              <a:rPr lang="it-IT" dirty="0"/>
              <a:t>dei dati dipende dalla corretta scelta delle scale.</a:t>
            </a:r>
          </a:p>
        </p:txBody>
      </p:sp>
      <p:pic>
        <p:nvPicPr>
          <p:cNvPr id="4099" name="Picture 3"/>
          <p:cNvPicPr>
            <a:picLocks noChangeAspect="1" noChangeArrowheads="1"/>
          </p:cNvPicPr>
          <p:nvPr/>
        </p:nvPicPr>
        <p:blipFill>
          <a:blip r:embed="rId3"/>
          <a:srcRect/>
          <a:stretch>
            <a:fillRect/>
          </a:stretch>
        </p:blipFill>
        <p:spPr bwMode="auto">
          <a:xfrm>
            <a:off x="4143372" y="3071810"/>
            <a:ext cx="4746780" cy="3500462"/>
          </a:xfrm>
          <a:prstGeom prst="rect">
            <a:avLst/>
          </a:prstGeom>
          <a:noFill/>
          <a:ln w="9525">
            <a:noFill/>
            <a:miter lim="800000"/>
            <a:headEnd/>
            <a:tailEnd/>
          </a:ln>
          <a:effectLst/>
        </p:spPr>
      </p:pic>
      <p:sp>
        <p:nvSpPr>
          <p:cNvPr id="5" name="CasellaDiTesto 4"/>
          <p:cNvSpPr txBox="1"/>
          <p:nvPr/>
        </p:nvSpPr>
        <p:spPr>
          <a:xfrm>
            <a:off x="142844" y="5500702"/>
            <a:ext cx="3643338" cy="369332"/>
          </a:xfrm>
          <a:prstGeom prst="rect">
            <a:avLst/>
          </a:prstGeom>
          <a:noFill/>
        </p:spPr>
        <p:txBody>
          <a:bodyPr wrap="square" rtlCol="0">
            <a:spAutoFit/>
          </a:bodyPr>
          <a:lstStyle/>
          <a:p>
            <a:r>
              <a:rPr lang="it-IT" dirty="0" smtClean="0">
                <a:solidFill>
                  <a:schemeClr val="bg1"/>
                </a:solidFill>
              </a:rPr>
              <a:t>5: </a:t>
            </a:r>
            <a:r>
              <a:rPr lang="it-IT" dirty="0" smtClean="0">
                <a:solidFill>
                  <a:srgbClr val="FFC000"/>
                </a:solidFill>
              </a:rPr>
              <a:t>costruire la curva cumulativa</a:t>
            </a:r>
            <a:endParaRPr lang="it-IT" dirty="0">
              <a:solidFill>
                <a:srgbClr val="FFC000"/>
              </a:solidFill>
            </a:endParaRPr>
          </a:p>
        </p:txBody>
      </p:sp>
      <p:cxnSp>
        <p:nvCxnSpPr>
          <p:cNvPr id="7" name="Connettore 2 6"/>
          <p:cNvCxnSpPr/>
          <p:nvPr/>
        </p:nvCxnSpPr>
        <p:spPr>
          <a:xfrm flipV="1">
            <a:off x="3571868" y="5572140"/>
            <a:ext cx="1643074" cy="142876"/>
          </a:xfrm>
          <a:prstGeom prst="straightConnector1">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9" name="CasellaDiTesto 8"/>
          <p:cNvSpPr txBox="1"/>
          <p:nvPr/>
        </p:nvSpPr>
        <p:spPr>
          <a:xfrm>
            <a:off x="5143504" y="6572272"/>
            <a:ext cx="3500462" cy="369332"/>
          </a:xfrm>
          <a:prstGeom prst="rect">
            <a:avLst/>
          </a:prstGeom>
          <a:noFill/>
        </p:spPr>
        <p:txBody>
          <a:bodyPr wrap="square" rtlCol="0">
            <a:spAutoFit/>
          </a:bodyPr>
          <a:lstStyle/>
          <a:p>
            <a:r>
              <a:rPr lang="it-IT" dirty="0" smtClean="0"/>
              <a:t>Cause di difettosità</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fade">
                                      <p:cBhvr>
                                        <p:cTn id="12" dur="2000"/>
                                        <p:tgtEl>
                                          <p:spTgt spid="4098"/>
                                        </p:tgtEl>
                                      </p:cBhvr>
                                    </p:animEffect>
                                  </p:childTnLst>
                                </p:cTn>
                              </p:par>
                              <p:par>
                                <p:cTn id="13" presetID="10" presetClass="entr" presetSubtype="0" fill="hold" nodeType="withEffect">
                                  <p:stCondLst>
                                    <p:cond delay="0"/>
                                  </p:stCondLst>
                                  <p:childTnLst>
                                    <p:set>
                                      <p:cBhvr>
                                        <p:cTn id="14" dur="1" fill="hold">
                                          <p:stCondLst>
                                            <p:cond delay="0"/>
                                          </p:stCondLst>
                                        </p:cTn>
                                        <p:tgtEl>
                                          <p:spTgt spid="4099"/>
                                        </p:tgtEl>
                                        <p:attrNameLst>
                                          <p:attrName>style.visibility</p:attrName>
                                        </p:attrNameLst>
                                      </p:cBhvr>
                                      <p:to>
                                        <p:strVal val="visible"/>
                                      </p:to>
                                    </p:set>
                                    <p:animEffect transition="in" filter="fade">
                                      <p:cBhvr>
                                        <p:cTn id="15" dur="2000"/>
                                        <p:tgtEl>
                                          <p:spTgt spid="409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2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20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randombar(horizontal)">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57356" y="0"/>
            <a:ext cx="5987088" cy="646331"/>
          </a:xfrm>
          <a:prstGeom prst="rect">
            <a:avLst/>
          </a:prstGeom>
        </p:spPr>
        <p:txBody>
          <a:bodyPr wrap="none">
            <a:spAutoFit/>
          </a:bodyPr>
          <a:lstStyle/>
          <a:p>
            <a:pPr marL="742950" indent="-742950">
              <a:buFont typeface="+mj-lt"/>
              <a:buAutoNum type="arabicPeriod" startAt="5"/>
            </a:pPr>
            <a:r>
              <a:rPr lang="it-IT" sz="3600" dirty="0" smtClean="0">
                <a:solidFill>
                  <a:srgbClr val="FF0000"/>
                </a:solidFill>
                <a:latin typeface="Arial Black" pitchFamily="34" charset="0"/>
              </a:rPr>
              <a:t> Schede di controllo</a:t>
            </a:r>
            <a:endParaRPr lang="it-IT" sz="3600" dirty="0" smtClean="0">
              <a:solidFill>
                <a:srgbClr val="FF0000"/>
              </a:solidFill>
              <a:latin typeface="Arial Black" pitchFamily="34" charset="0"/>
            </a:endParaRPr>
          </a:p>
        </p:txBody>
      </p:sp>
      <p:sp>
        <p:nvSpPr>
          <p:cNvPr id="3" name="Rettangolo 2"/>
          <p:cNvSpPr/>
          <p:nvPr/>
        </p:nvSpPr>
        <p:spPr>
          <a:xfrm>
            <a:off x="428596" y="1214422"/>
            <a:ext cx="8358246" cy="1200329"/>
          </a:xfrm>
          <a:prstGeom prst="rect">
            <a:avLst/>
          </a:prstGeom>
        </p:spPr>
        <p:txBody>
          <a:bodyPr wrap="square">
            <a:spAutoFit/>
          </a:bodyPr>
          <a:lstStyle/>
          <a:p>
            <a:r>
              <a:rPr lang="it-IT" b="1" u="sng" dirty="0"/>
              <a:t>Definizione</a:t>
            </a:r>
          </a:p>
          <a:p>
            <a:pPr algn="just"/>
            <a:r>
              <a:rPr lang="it-IT" dirty="0"/>
              <a:t>consiste nel suddividere i dati raccolti in gruppi omogenei o strati, </a:t>
            </a:r>
            <a:r>
              <a:rPr lang="it-IT" dirty="0" smtClean="0"/>
              <a:t>per avere </a:t>
            </a:r>
            <a:r>
              <a:rPr lang="it-IT" dirty="0"/>
              <a:t>una migliore comprensione del fenomeno che si vuole </a:t>
            </a:r>
            <a:r>
              <a:rPr lang="it-IT" dirty="0" smtClean="0"/>
              <a:t>analizzare, ottenendo </a:t>
            </a:r>
            <a:r>
              <a:rPr lang="it-IT" dirty="0"/>
              <a:t>delle informazioni che erano nascoste nei </a:t>
            </a:r>
            <a:r>
              <a:rPr lang="it-IT" dirty="0" smtClean="0"/>
              <a:t>dati. </a:t>
            </a:r>
            <a:r>
              <a:rPr lang="it-IT" i="1" dirty="0" smtClean="0"/>
              <a:t>In </a:t>
            </a:r>
            <a:r>
              <a:rPr lang="it-IT" i="1" dirty="0"/>
              <a:t>pratica: </a:t>
            </a:r>
            <a:r>
              <a:rPr lang="it-IT" b="1" i="1" dirty="0"/>
              <a:t>classificare!</a:t>
            </a:r>
            <a:endParaRPr lang="it-IT" dirty="0"/>
          </a:p>
        </p:txBody>
      </p:sp>
      <p:sp>
        <p:nvSpPr>
          <p:cNvPr id="4" name="Rettangolo 3"/>
          <p:cNvSpPr/>
          <p:nvPr/>
        </p:nvSpPr>
        <p:spPr>
          <a:xfrm>
            <a:off x="500034" y="500042"/>
            <a:ext cx="7715304" cy="646331"/>
          </a:xfrm>
          <a:prstGeom prst="rect">
            <a:avLst/>
          </a:prstGeom>
        </p:spPr>
        <p:txBody>
          <a:bodyPr wrap="square">
            <a:spAutoFit/>
          </a:bodyPr>
          <a:lstStyle/>
          <a:p>
            <a:r>
              <a:rPr lang="it-IT" b="1" dirty="0" smtClean="0"/>
              <a:t>Le schede di controllo non sono altro che un esempio di analisi dei dati per stratificazione</a:t>
            </a:r>
            <a:endParaRPr lang="it-IT" dirty="0"/>
          </a:p>
        </p:txBody>
      </p:sp>
      <p:pic>
        <p:nvPicPr>
          <p:cNvPr id="5122" name="Picture 2"/>
          <p:cNvPicPr>
            <a:picLocks noChangeAspect="1" noChangeArrowheads="1"/>
          </p:cNvPicPr>
          <p:nvPr/>
        </p:nvPicPr>
        <p:blipFill>
          <a:blip r:embed="rId2"/>
          <a:srcRect/>
          <a:stretch>
            <a:fillRect/>
          </a:stretch>
        </p:blipFill>
        <p:spPr bwMode="auto">
          <a:xfrm>
            <a:off x="500034" y="3143248"/>
            <a:ext cx="4420825" cy="3114672"/>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122"/>
                                        </p:tgtEl>
                                        <p:attrNameLst>
                                          <p:attrName>style.visibility</p:attrName>
                                        </p:attrNameLst>
                                      </p:cBhvr>
                                      <p:to>
                                        <p:strVal val="visible"/>
                                      </p:to>
                                    </p:set>
                                    <p:animEffect transition="in" filter="fade">
                                      <p:cBhvr>
                                        <p:cTn id="17"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tice">
  <a:themeElements>
    <a:clrScheme name="Ve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e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83</TotalTime>
  <Words>920</Words>
  <Application>Microsoft Office PowerPoint</Application>
  <PresentationFormat>Presentazione su schermo (4:3)</PresentationFormat>
  <Paragraphs>78</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Vertice</vt:lpstr>
      <vt:lpstr>I 7 strumenti della qualità</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7 strumenti della qualità</dc:title>
  <dc:creator>admin</dc:creator>
  <cp:lastModifiedBy>admin</cp:lastModifiedBy>
  <cp:revision>22</cp:revision>
  <dcterms:created xsi:type="dcterms:W3CDTF">2009-03-11T09:40:42Z</dcterms:created>
  <dcterms:modified xsi:type="dcterms:W3CDTF">2009-03-11T11:04:13Z</dcterms:modified>
</cp:coreProperties>
</file>